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2" r:id="rId2"/>
    <p:sldId id="998" r:id="rId3"/>
    <p:sldId id="999" r:id="rId4"/>
    <p:sldId id="1000" r:id="rId5"/>
    <p:sldId id="1001" r:id="rId6"/>
    <p:sldId id="949" r:id="rId7"/>
    <p:sldId id="980" r:id="rId8"/>
    <p:sldId id="984" r:id="rId9"/>
    <p:sldId id="985" r:id="rId10"/>
    <p:sldId id="997" r:id="rId11"/>
    <p:sldId id="266" r:id="rId12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02E"/>
    <a:srgbClr val="CE1126"/>
    <a:srgbClr val="39883E"/>
    <a:srgbClr val="ACA39A"/>
    <a:srgbClr val="ADA07A"/>
    <a:srgbClr val="F1BE48"/>
    <a:srgbClr val="7A6E67"/>
    <a:srgbClr val="6E6259"/>
    <a:srgbClr val="010000"/>
    <a:srgbClr val="F2B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08" autoAdjust="0"/>
    <p:restoredTop sz="96405" autoAdjust="0"/>
  </p:normalViewPr>
  <p:slideViewPr>
    <p:cSldViewPr>
      <p:cViewPr varScale="1">
        <p:scale>
          <a:sx n="136" d="100"/>
          <a:sy n="136" d="100"/>
        </p:scale>
        <p:origin x="216" y="816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5A0C9-E830-1241-BEA3-6925DA004ECF}" type="datetimeFigureOut">
              <a:rPr lang="en-US" smtClean="0"/>
              <a:pPr/>
              <a:t>9/6/22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84522-76EF-EF4D-8870-07F3436BA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0241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45082-6AF3-024B-A14D-C5AD8123919E}" type="datetimeFigureOut">
              <a:rPr lang="en-US" smtClean="0"/>
              <a:pPr/>
              <a:t>9/6/22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6D18E-8B09-B24B-9169-4FC527B8D8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925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6D18E-8B09-B24B-9169-4FC527B8D84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48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54BE0-4A19-A548-AFF3-C0978CD0C1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387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54BE0-4A19-A548-AFF3-C0978CD0C1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975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54BE0-4A19-A548-AFF3-C0978CD0C1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959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names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6D18E-8B09-B24B-9169-4FC527B8D84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90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B01F8-A471-7749-A699-D586D5D472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71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4633931"/>
            <a:ext cx="9144000" cy="509569"/>
          </a:xfrm>
          <a:prstGeom prst="rect">
            <a:avLst/>
          </a:prstGeom>
          <a:solidFill>
            <a:srgbClr val="C810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12725" y="2616994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 descr="ISU LEFT white.eps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788715"/>
            <a:ext cx="2396490" cy="197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 bwMode="auto">
          <a:xfrm>
            <a:off x="8458200" y="481647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1BE4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534400" y="4755356"/>
            <a:ext cx="533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l"/>
            <a:fld id="{60FAC648-EA3A-9C41-B47D-FEC33027B8CE}" type="slidenum">
              <a:rPr lang="en-US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l"/>
              <a:t>‹#›</a:t>
            </a:fld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8102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6E6259"/>
          </a:solidFill>
          <a:latin typeface="+mn-lt"/>
          <a:ea typeface="Geneva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u.edu/accelerating-public-access-research-dat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research.iastate.edu/for-researchers/research-data/iowa-state-university-data-sharing-task-force" TargetMode="External"/><Relationship Id="rId4" Type="http://schemas.openxmlformats.org/officeDocument/2006/relationships/hyperlink" Target="https://instr.iastate.libguides.com/datashar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C8102E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C8102E"/>
              </a:solidFill>
              <a:effectLst/>
              <a:latin typeface="Time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4453" y="2800112"/>
            <a:ext cx="716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US" sz="1600" dirty="0">
                <a:solidFill>
                  <a:schemeClr val="bg1"/>
                </a:solidFill>
                <a:latin typeface="Univers 55 Roman" charset="0"/>
                <a:ea typeface="Univers 55 Roman" charset="0"/>
                <a:cs typeface="Univers 55 Roman" charset="0"/>
              </a:rPr>
              <a:t>SARAH NUSSER, IOWA STATE UNIVERSITY</a:t>
            </a: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0" y="351155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1BE48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914400" y="1576685"/>
            <a:ext cx="8077200" cy="120032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nivers 57 Condensed" charset="0"/>
                <a:ea typeface="Univers 57 Condensed" charset="0"/>
                <a:cs typeface="Univers 57 Condensed" charset="0"/>
              </a:rPr>
              <a:t>What Campuses can do to Promote Research Transparency and Data Sharing</a:t>
            </a:r>
          </a:p>
        </p:txBody>
      </p:sp>
      <p:pic>
        <p:nvPicPr>
          <p:cNvPr id="13" name="Picture 12" descr="ISU LEFT white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4788715"/>
            <a:ext cx="2396490" cy="197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934453" y="3822835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US" sz="1600" i="1" dirty="0">
                <a:solidFill>
                  <a:schemeClr val="bg1"/>
                </a:solidFill>
                <a:latin typeface="ITC Berkeley Oldstyle Book" charset="0"/>
                <a:ea typeface="ITC Berkeley Oldstyle Book" charset="0"/>
                <a:cs typeface="ITC Berkeley Oldstyle Book" charset="0"/>
              </a:rPr>
              <a:t>With contributions from Toby Smith and Emily Miller, AAU, and Kacy Redd, APLU</a:t>
            </a:r>
          </a:p>
          <a:p>
            <a:pPr fontAlgn="b"/>
            <a:endParaRPr lang="en-US" sz="1600" i="1" dirty="0">
              <a:solidFill>
                <a:schemeClr val="bg1"/>
              </a:solidFill>
              <a:latin typeface="ITC Berkeley Oldstyle Book" charset="0"/>
              <a:ea typeface="ITC Berkeley Oldstyle Book" charset="0"/>
              <a:cs typeface="ITC Berkeley Oldstyle Book" charset="0"/>
            </a:endParaRPr>
          </a:p>
          <a:p>
            <a:pPr fontAlgn="b"/>
            <a:r>
              <a:rPr lang="en-US" sz="1600" dirty="0">
                <a:solidFill>
                  <a:schemeClr val="bg1"/>
                </a:solidFill>
                <a:latin typeface="ITC Berkeley Oldstyle Book" charset="0"/>
                <a:ea typeface="ITC Berkeley Oldstyle Book" charset="0"/>
                <a:cs typeface="ITC Berkeley Oldstyle Book" charset="0"/>
              </a:rPr>
              <a:t>HELIOS Spotlight Series</a:t>
            </a:r>
          </a:p>
          <a:p>
            <a:pPr fontAlgn="b"/>
            <a:r>
              <a:rPr lang="en-US" sz="1600" dirty="0">
                <a:solidFill>
                  <a:schemeClr val="bg1"/>
                </a:solidFill>
                <a:latin typeface="ITC Berkeley Oldstyle Book" charset="0"/>
                <a:ea typeface="ITC Berkeley Oldstyle Book" charset="0"/>
                <a:cs typeface="ITC Berkeley Oldstyle Book" charset="0"/>
              </a:rPr>
              <a:t>August 23, 2022</a:t>
            </a:r>
          </a:p>
        </p:txBody>
      </p:sp>
    </p:spTree>
    <p:extLst>
      <p:ext uri="{BB962C8B-B14F-4D97-AF65-F5344CB8AC3E}">
        <p14:creationId xmlns:p14="http://schemas.microsoft.com/office/powerpoint/2010/main" val="693819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 bwMode="auto">
          <a:xfrm>
            <a:off x="685800" y="1123950"/>
            <a:ext cx="76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1BE4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04520" y="348049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8102E"/>
                </a:solidFill>
                <a:latin typeface="Univers 75 Black" charset="0"/>
              </a:rPr>
              <a:t>Opportunities today</a:t>
            </a:r>
            <a:endParaRPr lang="en-US" sz="4000" dirty="0">
              <a:solidFill>
                <a:srgbClr val="C8102E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8458200" y="481647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1BE4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 descr="A picture containing arrow&#10;&#10;Description automatically generated">
            <a:extLst>
              <a:ext uri="{FF2B5EF4-FFF2-40B4-BE49-F238E27FC236}">
                <a16:creationId xmlns:a16="http://schemas.microsoft.com/office/drawing/2014/main" id="{B6B529A3-484F-E998-DD6B-E49F2CF86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590550"/>
            <a:ext cx="2819397" cy="36658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E119D1-173C-297F-BA89-8D12F6BAA023}"/>
              </a:ext>
            </a:extLst>
          </p:cNvPr>
          <p:cNvSpPr txBox="1"/>
          <p:nvPr/>
        </p:nvSpPr>
        <p:spPr>
          <a:xfrm>
            <a:off x="604520" y="1174846"/>
            <a:ext cx="5105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ITC Berkeley Oldstyle Medium" charset="0"/>
                <a:cs typeface="Calibri" panose="020F0502020204030204" pitchFamily="34" charset="0"/>
              </a:rPr>
              <a:t>Setting up campus policies &amp; systems is the foundation for the hard stuff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ITC Berkeley Oldstyle Medium" charset="0"/>
                <a:cs typeface="Calibri" panose="020F0502020204030204" pitchFamily="34" charset="0"/>
              </a:rPr>
              <a:t>Changing research practice (reducing burden with planning and tools)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ITC Berkeley Oldstyle Medium" charset="0"/>
                <a:cs typeface="Calibri" panose="020F0502020204030204" pitchFamily="34" charset="0"/>
              </a:rPr>
              <a:t>Changing reward system (consider departmental policies, connect with disciplinary efforts)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ITC Berkeley Oldstyle Medium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099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4520" y="1504950"/>
            <a:ext cx="229576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b="1" dirty="0">
                <a:solidFill>
                  <a:srgbClr val="C8102E"/>
                </a:solidFill>
                <a:latin typeface="Univers 75 Black" charset="0"/>
                <a:ea typeface="Univers 75 Black" charset="0"/>
                <a:cs typeface="Univers 75 Black" charset="0"/>
              </a:rPr>
              <a:t>Sarah Nusser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  <a:ea typeface="Univers 55 Oblique" charset="0"/>
                <a:cs typeface="Calibri" panose="020F0502020204030204" pitchFamily="34" charset="0"/>
              </a:rPr>
              <a:t>Iowa State University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>
                <a:solidFill>
                  <a:schemeClr val="bg2"/>
                </a:solidFill>
                <a:latin typeface="Calibri" panose="020F0502020204030204" pitchFamily="34" charset="0"/>
                <a:ea typeface="Univers 75 Black" charset="0"/>
                <a:cs typeface="Calibri" panose="020F0502020204030204" pitchFamily="34" charset="0"/>
              </a:rPr>
              <a:t>nusser@iastate.edu</a:t>
            </a:r>
            <a:endParaRPr lang="en-US" sz="1600" dirty="0">
              <a:solidFill>
                <a:srgbClr val="7A6E67"/>
              </a:solidFill>
              <a:latin typeface="Univers 47 Condensed Light" charset="0"/>
              <a:ea typeface="Univers 47 Condensed Light" charset="0"/>
              <a:cs typeface="Univers 47 Condensed Ligh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519" y="583109"/>
            <a:ext cx="77501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8102E"/>
                </a:solidFill>
                <a:latin typeface="Univers 75 Black" charset="0"/>
                <a:ea typeface="Univers 75 Black" charset="0"/>
                <a:cs typeface="Univers 75 Black" charset="0"/>
              </a:rPr>
              <a:t>Thank you!</a:t>
            </a:r>
          </a:p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685800" y="1123950"/>
            <a:ext cx="76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1BE4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8458200" y="481647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1BE4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358437" y="1297956"/>
            <a:ext cx="5584451" cy="32549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ea typeface="Univers 75 Black" charset="0"/>
                <a:cs typeface="Calibri" panose="020F0502020204030204" pitchFamily="34" charset="0"/>
              </a:rPr>
              <a:t>AAU-APLU Accelerating Public Access to Research Data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  <a:ea typeface="Univers 75 Black" charset="0"/>
                <a:cs typeface="Calibri" panose="020F0502020204030204" pitchFamily="34" charset="0"/>
                <a:hlinkClick r:id="rId3"/>
              </a:rPr>
              <a:t>https://www.aau.edu/accelerating-public-access-research-data</a:t>
            </a:r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  <a:ea typeface="Univers 75 Black" charset="0"/>
                <a:cs typeface="Calibri" panose="020F0502020204030204" pitchFamily="34" charset="0"/>
              </a:rPr>
              <a:t> 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endParaRPr lang="en-US" sz="1600" b="1" dirty="0">
              <a:solidFill>
                <a:srgbClr val="C8102E"/>
              </a:solidFill>
              <a:latin typeface="Calibri" panose="020F0502020204030204" pitchFamily="34" charset="0"/>
              <a:ea typeface="Univers 75 Black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C8102E"/>
                </a:solidFill>
                <a:latin typeface="Calibri" panose="020F0502020204030204" pitchFamily="34" charset="0"/>
                <a:ea typeface="Univers 75 Black" charset="0"/>
                <a:cs typeface="Calibri" panose="020F0502020204030204" pitchFamily="34" charset="0"/>
              </a:rPr>
              <a:t>ISU </a:t>
            </a:r>
            <a:r>
              <a:rPr lang="en-US" sz="1600" b="1" dirty="0" err="1">
                <a:solidFill>
                  <a:srgbClr val="C8102E"/>
                </a:solidFill>
                <a:latin typeface="Calibri" panose="020F0502020204030204" pitchFamily="34" charset="0"/>
                <a:ea typeface="Univers 75 Black" charset="0"/>
                <a:cs typeface="Calibri" panose="020F0502020204030204" pitchFamily="34" charset="0"/>
              </a:rPr>
              <a:t>DataShare</a:t>
            </a:r>
            <a:endParaRPr lang="en-US" sz="1600" b="1" dirty="0">
              <a:solidFill>
                <a:srgbClr val="C8102E"/>
              </a:solidFill>
              <a:latin typeface="Calibri" panose="020F0502020204030204" pitchFamily="34" charset="0"/>
              <a:ea typeface="Univers 75 Black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  <a:ea typeface="Univers 47 Condensed Light" charset="0"/>
                <a:cs typeface="Calibri" panose="020F0502020204030204" pitchFamily="34" charset="0"/>
                <a:hlinkClick r:id="rId4"/>
              </a:rPr>
              <a:t>https://instr.iastate.libguides.com/datashare</a:t>
            </a:r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  <a:ea typeface="Univers 47 Condensed Light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br>
              <a:rPr lang="en-US" sz="1600" b="1" dirty="0">
                <a:solidFill>
                  <a:srgbClr val="C8102E"/>
                </a:solidFill>
                <a:latin typeface="Calibri" panose="020F0502020204030204" pitchFamily="34" charset="0"/>
                <a:ea typeface="Univers 75 Black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rgbClr val="C8102E"/>
                </a:solidFill>
                <a:latin typeface="Calibri" panose="020F0502020204030204" pitchFamily="34" charset="0"/>
                <a:ea typeface="Univers 75 Black" charset="0"/>
                <a:cs typeface="Calibri" panose="020F0502020204030204" pitchFamily="34" charset="0"/>
              </a:rPr>
              <a:t>ISU Data Sharing Task Force Charge</a:t>
            </a:r>
          </a:p>
          <a:p>
            <a:pPr algn="ctr">
              <a:spcBef>
                <a:spcPts val="0"/>
              </a:spcBef>
            </a:pPr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  <a:ea typeface="Univers 47 Condensed Light" charset="0"/>
                <a:cs typeface="Calibri" panose="020F0502020204030204" pitchFamily="34" charset="0"/>
                <a:hlinkClick r:id="rId5"/>
              </a:rPr>
              <a:t>https://www.research.iastate.edu/for-researchers/research-data/iowa</a:t>
            </a:r>
            <a:r>
              <a:rPr lang="en-US" sz="1600">
                <a:solidFill>
                  <a:schemeClr val="bg2"/>
                </a:solidFill>
                <a:latin typeface="Calibri" panose="020F0502020204030204" pitchFamily="34" charset="0"/>
                <a:ea typeface="Univers 47 Condensed Light" charset="0"/>
                <a:cs typeface="Calibri" panose="020F0502020204030204" pitchFamily="34" charset="0"/>
                <a:hlinkClick r:id="rId5"/>
              </a:rPr>
              <a:t>-state-university-data-sharing-task-force</a:t>
            </a:r>
            <a:r>
              <a:rPr lang="en-US" sz="1600">
                <a:solidFill>
                  <a:schemeClr val="bg2"/>
                </a:solidFill>
                <a:latin typeface="Calibri" panose="020F0502020204030204" pitchFamily="34" charset="0"/>
                <a:ea typeface="Univers 47 Condensed Light" charset="0"/>
                <a:cs typeface="Calibri" panose="020F0502020204030204" pitchFamily="34" charset="0"/>
              </a:rPr>
              <a:t> </a:t>
            </a:r>
            <a:endParaRPr lang="en-US" sz="1600" dirty="0">
              <a:solidFill>
                <a:schemeClr val="bg2"/>
              </a:solidFill>
              <a:latin typeface="Calibri" panose="020F0502020204030204" pitchFamily="34" charset="0"/>
              <a:ea typeface="Univers 47 Condensed Light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endParaRPr lang="en-US" sz="1600" dirty="0">
              <a:solidFill>
                <a:schemeClr val="bg2"/>
              </a:solidFill>
              <a:latin typeface="Calibri" panose="020F0502020204030204" pitchFamily="34" charset="0"/>
              <a:ea typeface="Univers 47 Condensed Light" charset="0"/>
              <a:cs typeface="Calibri" panose="020F050202020403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3124200" y="1123950"/>
            <a:ext cx="2059" cy="3048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1BE4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53149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 bwMode="auto">
          <a:xfrm>
            <a:off x="685800" y="1123950"/>
            <a:ext cx="76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1BE4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04520" y="229670"/>
            <a:ext cx="671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810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ISU Data Sharing Task Force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4520" y="1174846"/>
            <a:ext cx="442468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ITC Berkeley Oldstyle Medium" charset="0"/>
                <a:cs typeface="Calibri" panose="020F0502020204030204" pitchFamily="34" charset="0"/>
              </a:rPr>
              <a:t>Early days (2016)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ITC Berkeley Oldstyle Medium" charset="0"/>
                <a:cs typeface="Calibri" panose="020F0502020204030204" pitchFamily="34" charset="0"/>
              </a:rPr>
              <a:t>Collaboration among VPR, Library, CIO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ITC Berkeley Oldstyle Medium" charset="0"/>
                <a:cs typeface="Calibri" panose="020F0502020204030204" pitchFamily="34" charset="0"/>
              </a:rPr>
              <a:t>Diverse DSTF membership from faculty and cross-campus offices for research services and compliance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ITC Berkeley Oldstyle Medium" charset="0"/>
              <a:cs typeface="Calibri" panose="020F050202020403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8458200" y="481647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1BE4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 descr="Sunny afternoon">
            <a:extLst>
              <a:ext uri="{FF2B5EF4-FFF2-40B4-BE49-F238E27FC236}">
                <a16:creationId xmlns:a16="http://schemas.microsoft.com/office/drawing/2014/main" id="{1EFD54EE-B8AC-49D5-A803-EEF862C0E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10345"/>
            <a:ext cx="3863420" cy="289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708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 bwMode="auto">
          <a:xfrm>
            <a:off x="685800" y="1123950"/>
            <a:ext cx="76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1BE4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04520" y="229670"/>
            <a:ext cx="671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810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ISU Data Sharing Task Force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4519" y="1174846"/>
            <a:ext cx="785367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Frame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Embrace open science and research  transparency (Royal Society 2012,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Holdren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Memo 2013)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Charge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Actions and guidance needed to support researchers and the institution in providing appropriate public access to research data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8458200" y="481647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1BE4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59827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 bwMode="auto">
          <a:xfrm>
            <a:off x="685800" y="1123950"/>
            <a:ext cx="76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1BE4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04520" y="229670"/>
            <a:ext cx="671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810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Achievements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4519" y="1174846"/>
            <a:ext cx="610108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Piloted system components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  <a:buFont typeface="System Font Regular"/>
              <a:buChar char="-"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Draft research data policy, repository policy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  <a:buFont typeface="System Font Regular"/>
              <a:buChar char="-"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Prototype data sharing </a:t>
            </a:r>
            <a:br>
              <a:rPr lang="en-US" sz="2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repository service (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DataShare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  <a:buFont typeface="System Font Regular"/>
              <a:buChar char="-"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Cross-office data submission &amp; review workflow prior to deposit 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8458200" y="481647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1BE4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314" name="Picture 2" descr="Campanile photo">
            <a:extLst>
              <a:ext uri="{FF2B5EF4-FFF2-40B4-BE49-F238E27FC236}">
                <a16:creationId xmlns:a16="http://schemas.microsoft.com/office/drawing/2014/main" id="{6334367F-B3D9-D4B4-1768-004B2968D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10344"/>
            <a:ext cx="2683861" cy="201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476D1A-DB7C-1EA9-7ACA-B4F043F4A713}"/>
              </a:ext>
            </a:extLst>
          </p:cNvPr>
          <p:cNvSpPr txBox="1"/>
          <p:nvPr/>
        </p:nvSpPr>
        <p:spPr>
          <a:xfrm>
            <a:off x="6605452" y="4226563"/>
            <a:ext cx="2509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now fully implemented</a:t>
            </a:r>
          </a:p>
        </p:txBody>
      </p:sp>
    </p:spTree>
    <p:extLst>
      <p:ext uri="{BB962C8B-B14F-4D97-AF65-F5344CB8AC3E}">
        <p14:creationId xmlns:p14="http://schemas.microsoft.com/office/powerpoint/2010/main" val="1160443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 bwMode="auto">
          <a:xfrm>
            <a:off x="685800" y="1123950"/>
            <a:ext cx="76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1BE4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04520" y="229670"/>
            <a:ext cx="671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810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couple of stumbling blocks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798" y="1230826"/>
            <a:ext cx="815339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Awareness-level support, but lack of advocacy by provost or president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extra resources planned, including enough time for team members to make timely progress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Discovered but didn’t address other units that may be useful in implementing new practices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8458200" y="481647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1BE4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78199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 bwMode="auto">
          <a:xfrm>
            <a:off x="685800" y="1123950"/>
            <a:ext cx="76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1BE4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33400" y="1123950"/>
            <a:ext cx="51816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ITC Berkeley Oldstyle Medium" charset="0"/>
                <a:cs typeface="Calibri" panose="020F0502020204030204" pitchFamily="34" charset="0"/>
              </a:rPr>
              <a:t>Resource for campus administrators to accelerate progress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ITC Berkeley Oldstyle Medium" charset="0"/>
                <a:cs typeface="Calibri" panose="020F0502020204030204" pitchFamily="34" charset="0"/>
              </a:rPr>
              <a:t>Explains how making research data publicly accessible aligns with campus research mission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ITC Berkeley Oldstyle Medium" charset="0"/>
                <a:cs typeface="Calibri" panose="020F0502020204030204" pitchFamily="34" charset="0"/>
              </a:rPr>
              <a:t>Outlines major steps in developing campus data sharing support system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ITC Berkeley Oldstyle Medium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br>
              <a:rPr lang="en-US" sz="10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Science Foundation (Award 1939279), additional support from the National Institute of Health. </a:t>
            </a:r>
            <a:endParaRPr lang="en-US" sz="1000" i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8458200" y="4816475"/>
            <a:ext cx="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1BE4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15472" y="443675"/>
            <a:ext cx="5867399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8102E"/>
                </a:solidFill>
                <a:latin typeface="Univers 75 Black" charset="0"/>
              </a:rPr>
              <a:t>AAU-APLU Guide for Campuses</a:t>
            </a:r>
            <a:endParaRPr lang="en-US" sz="3200" dirty="0">
              <a:solidFill>
                <a:srgbClr val="C8102E"/>
              </a:solidFill>
            </a:endParaRPr>
          </a:p>
        </p:txBody>
      </p:sp>
      <p:pic>
        <p:nvPicPr>
          <p:cNvPr id="3" name="Picture 2" descr="A picture containing arrow&#10;&#10;Description automatically generated">
            <a:extLst>
              <a:ext uri="{FF2B5EF4-FFF2-40B4-BE49-F238E27FC236}">
                <a16:creationId xmlns:a16="http://schemas.microsoft.com/office/drawing/2014/main" id="{81CF1236-50EF-411E-95C5-DA9D669C4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347" y="769885"/>
            <a:ext cx="2819397" cy="366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49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7F715-B1FC-4BE0-80D4-D9F399D45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075" y="136311"/>
            <a:ext cx="6253692" cy="81733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굴림" charset="-127"/>
                <a:cs typeface="Calibri" panose="020F0502020204030204" pitchFamily="34" charset="0"/>
              </a:rPr>
              <a:t>Setting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8D630-A425-4899-BD1C-916592E7B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8075" y="901884"/>
            <a:ext cx="4974992" cy="3339732"/>
          </a:xfrm>
        </p:spPr>
        <p:txBody>
          <a:bodyPr vert="horz" lIns="68580" tIns="34290" rIns="68580" bIns="34290" rtlCol="0" anchor="t">
            <a:normAutofit lnSpcReduction="10000"/>
          </a:bodyPr>
          <a:lstStyle/>
          <a:p>
            <a:pPr>
              <a:lnSpc>
                <a:spcPct val="120000"/>
              </a:lnSpc>
              <a:buFont typeface="System Font Regular"/>
              <a:buChar char="&gt;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Senior leadership makes public access to research data a visible priority</a:t>
            </a:r>
          </a:p>
          <a:p>
            <a:pPr>
              <a:lnSpc>
                <a:spcPct val="120000"/>
              </a:lnSpc>
              <a:buFont typeface="System Font Regular"/>
              <a:buChar char="&gt;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 a structure for envisioning, planning for and implementing a supporting infrastructure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F9F870E-378D-4DFF-8307-C644688B9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0129">
            <a:off x="697934" y="321505"/>
            <a:ext cx="2558865" cy="396321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F55C5E6-4AEC-7968-B8D3-49A7C0D6E636}"/>
              </a:ext>
            </a:extLst>
          </p:cNvPr>
          <p:cNvGrpSpPr/>
          <p:nvPr/>
        </p:nvGrpSpPr>
        <p:grpSpPr>
          <a:xfrm>
            <a:off x="7086600" y="4061770"/>
            <a:ext cx="1842104" cy="359692"/>
            <a:chOff x="6768497" y="4134043"/>
            <a:chExt cx="1842104" cy="35969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252F643-516F-6ACC-FA68-97D1225F1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7245" y="4135389"/>
              <a:ext cx="783356" cy="358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20AA229D-AFA0-D43B-23C1-9F48F39A1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497" y="4134043"/>
              <a:ext cx="851503" cy="35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1782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7F715-B1FC-4BE0-80D4-D9F399D45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075" y="193204"/>
            <a:ext cx="8279787" cy="994172"/>
          </a:xfrm>
        </p:spPr>
        <p:txBody>
          <a:bodyPr>
            <a:normAutofit/>
          </a:bodyPr>
          <a:lstStyle/>
          <a:p>
            <a:r>
              <a:rPr lang="en-US" sz="3225" dirty="0">
                <a:latin typeface="+mn-lt"/>
                <a:ea typeface="굴림" charset="-127"/>
                <a:cs typeface="Arial" pitchFamily="34" charset="0"/>
              </a:rPr>
              <a:t>Making a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8D630-A425-4899-BD1C-916592E7B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8075" y="984618"/>
            <a:ext cx="4974992" cy="3339732"/>
          </a:xfrm>
        </p:spPr>
        <p:txBody>
          <a:bodyPr vert="horz" lIns="68580" tIns="34290" rIns="68580" bIns="34290" rtlCol="0" anchor="t">
            <a:normAutofit lnSpcReduction="10000"/>
          </a:bodyPr>
          <a:lstStyle/>
          <a:p>
            <a:pPr>
              <a:lnSpc>
                <a:spcPct val="120000"/>
              </a:lnSpc>
              <a:buFont typeface="System Font Regular"/>
              <a:buChar char="&gt;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Revisit your campus research policy and compliance workflow</a:t>
            </a:r>
          </a:p>
          <a:p>
            <a:pPr>
              <a:lnSpc>
                <a:spcPct val="120000"/>
              </a:lnSpc>
              <a:buFont typeface="System Font Regular"/>
              <a:buChar char="&gt;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Identify services, expertise and technical needs for data sharing support infrastructure</a:t>
            </a:r>
          </a:p>
          <a:p>
            <a:pPr>
              <a:lnSpc>
                <a:spcPct val="120000"/>
              </a:lnSpc>
              <a:buFont typeface="System Font Regular"/>
              <a:buChar char="&gt;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Estimate costs and resources for implementation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FF5A0F-43C4-4D44-84D6-6CD6FC038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54" y="308489"/>
            <a:ext cx="3251399" cy="19324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5D9380-0110-8547-811F-06A7551ED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54" y="2550889"/>
            <a:ext cx="3251399" cy="169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78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7F715-B1FC-4BE0-80D4-D9F399D45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075" y="308025"/>
            <a:ext cx="5270498" cy="994172"/>
          </a:xfrm>
        </p:spPr>
        <p:txBody>
          <a:bodyPr>
            <a:normAutofit/>
          </a:bodyPr>
          <a:lstStyle/>
          <a:p>
            <a:r>
              <a:rPr lang="en-US" sz="3225" dirty="0">
                <a:latin typeface="+mn-lt"/>
                <a:ea typeface="굴림" charset="-127"/>
                <a:cs typeface="Arial" pitchFamily="34" charset="0"/>
              </a:rPr>
              <a:t>Supporting researchers</a:t>
            </a:r>
            <a:endParaRPr lang="en-US" sz="3225" b="1" dirty="0">
              <a:latin typeface="+mn-lt"/>
              <a:ea typeface="굴림" charset="-127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8D630-A425-4899-BD1C-916592E7B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8074" y="1046026"/>
            <a:ext cx="4974992" cy="2667174"/>
          </a:xfrm>
        </p:spPr>
        <p:txBody>
          <a:bodyPr vert="horz" lIns="68580" tIns="34290" rIns="68580" bIns="34290" rtlCol="0" anchor="t">
            <a:normAutofit/>
          </a:bodyPr>
          <a:lstStyle/>
          <a:p>
            <a:pPr>
              <a:lnSpc>
                <a:spcPct val="120000"/>
              </a:lnSpc>
              <a:buFont typeface="System Font Regular"/>
              <a:buChar char="&gt;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Build capacity and skills for good research data services</a:t>
            </a:r>
          </a:p>
          <a:p>
            <a:pPr>
              <a:lnSpc>
                <a:spcPct val="120000"/>
              </a:lnSpc>
              <a:buFont typeface="System Font Regular"/>
              <a:buChar char="&gt;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Develop communications and awareness campaign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BEC0A6-C669-A24D-BDEE-9EDF8AF2F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0000">
            <a:off x="258140" y="103470"/>
            <a:ext cx="2645908" cy="40822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0574A6-FD73-E048-86D3-58C4E9A01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00000">
            <a:off x="1132194" y="685496"/>
            <a:ext cx="2482873" cy="384276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AF541DA-E5B9-B22F-CBFD-D1D4AD167535}"/>
              </a:ext>
            </a:extLst>
          </p:cNvPr>
          <p:cNvGrpSpPr/>
          <p:nvPr/>
        </p:nvGrpSpPr>
        <p:grpSpPr>
          <a:xfrm>
            <a:off x="7019811" y="4024756"/>
            <a:ext cx="1842104" cy="359692"/>
            <a:chOff x="6768497" y="4134043"/>
            <a:chExt cx="1842104" cy="35969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F98C0DE-9094-EE2B-7FEB-E5D488F93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7245" y="4135389"/>
              <a:ext cx="783356" cy="358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D200E36F-4336-958A-F43A-E6619CC95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497" y="4134043"/>
              <a:ext cx="851503" cy="35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376219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Widescreen-WithNumbers_2A" id="{CC13C5E8-C143-B944-BA97-1527C21DCBC9}" vid="{EEBF89D1-1DB3-9E46-A86B-BE71188432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494</TotalTime>
  <Words>425</Words>
  <Application>Microsoft Macintosh PowerPoint</Application>
  <PresentationFormat>On-screen Show (16:9)</PresentationFormat>
  <Paragraphs>62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Calibri</vt:lpstr>
      <vt:lpstr>ITC Berkeley Oldstyle Book</vt:lpstr>
      <vt:lpstr>System Font Regular</vt:lpstr>
      <vt:lpstr>Times</vt:lpstr>
      <vt:lpstr>Univers 47 Condensed Light</vt:lpstr>
      <vt:lpstr>Univers 55 Roman</vt:lpstr>
      <vt:lpstr>Univers 57 Condensed</vt:lpstr>
      <vt:lpstr>Univers 67 CondensedBold</vt:lpstr>
      <vt:lpstr>Univers 75 Black</vt:lpstr>
      <vt:lpstr>PowerPoint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Setting priorities</vt:lpstr>
      <vt:lpstr>Making a plan</vt:lpstr>
      <vt:lpstr>Supporting researchers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Nusser, Sarah M [STAT]</dc:creator>
  <cp:lastModifiedBy>Nusser, Sarah M [STAT]</cp:lastModifiedBy>
  <cp:revision>28</cp:revision>
  <cp:lastPrinted>2019-02-08T13:46:09Z</cp:lastPrinted>
  <dcterms:created xsi:type="dcterms:W3CDTF">2022-08-19T13:34:11Z</dcterms:created>
  <dcterms:modified xsi:type="dcterms:W3CDTF">2022-09-06T14:26:07Z</dcterms:modified>
</cp:coreProperties>
</file>